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9" r:id="rId3"/>
    <p:sldId id="260" r:id="rId4"/>
    <p:sldId id="257" r:id="rId5"/>
    <p:sldId id="261" r:id="rId6"/>
    <p:sldId id="262" r:id="rId7"/>
    <p:sldId id="264" r:id="rId8"/>
    <p:sldId id="263" r:id="rId9"/>
    <p:sldId id="265" r:id="rId10"/>
    <p:sldId id="25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0000"/>
    <a:srgbClr val="336699"/>
    <a:srgbClr val="0099CC"/>
    <a:srgbClr val="666633"/>
    <a:srgbClr val="33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9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5E363A41-6BCD-1242-B04C-ACE2CB967D65}" type="slidenum">
              <a:rPr lang="en-US"/>
              <a:pPr/>
              <a:t>‹#›</a:t>
            </a:fld>
            <a:endParaRPr lang="en-US"/>
          </a:p>
        </p:txBody>
      </p:sp>
    </p:spTree>
    <p:extLst>
      <p:ext uri="{BB962C8B-B14F-4D97-AF65-F5344CB8AC3E}">
        <p14:creationId xmlns:p14="http://schemas.microsoft.com/office/powerpoint/2010/main" val="17277722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304800"/>
            <a:ext cx="4495800" cy="4114800"/>
          </a:xfrm>
        </p:spPr>
        <p:txBody>
          <a:bodyPr/>
          <a:lstStyle>
            <a:lvl1pPr algn="l">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0" y="4648200"/>
            <a:ext cx="4572000" cy="1752600"/>
          </a:xfrm>
        </p:spPr>
        <p:txBody>
          <a:bodyPr/>
          <a:lstStyle>
            <a:lvl1pPr marL="0" indent="0">
              <a:buFontTx/>
              <a:buNone/>
              <a:defRPr/>
            </a:lvl1pPr>
          </a:lstStyle>
          <a:p>
            <a:pPr lvl="0"/>
            <a:r>
              <a:rPr lang="en-US" noProof="0" smtClean="0"/>
              <a:t>Click to edit Master subtitle style</a:t>
            </a:r>
          </a:p>
        </p:txBody>
      </p:sp>
      <p:pic>
        <p:nvPicPr>
          <p:cNvPr id="3093" name="Picture 21" descr="j0305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114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49A807-8BB1-A743-AB7C-FC5BA590DB86}"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02769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57750" y="228600"/>
            <a:ext cx="15430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44767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B423126-1EDD-AC4A-A855-016F9DBF0BC6}"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60153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812747D-162D-274E-9B56-C2BEE0B496FD}"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00550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6FA584F-32ED-234F-9692-79EE1E89F525}"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89560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24000"/>
            <a:ext cx="300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90900" y="1524000"/>
            <a:ext cx="3009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2EEA552-643A-0C45-9CD3-F52B7E6CEBF4}"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18379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BD61FA9-7972-3A43-96D5-202FCB7B6CC7}" type="slidenum">
              <a:rPr lang="en-US"/>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7651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D4CBE1-903A-3947-8B47-822957D7B916}" type="slidenum">
              <a:rPr lang="en-US"/>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04991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3AF08D2-E0B5-C644-9A8B-7FE0D2454608}" type="slidenum">
              <a:rPr lang="en-US"/>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403089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6170B0-F96F-7544-A128-FF349BBB022C}"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54700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F1797E0-5DEB-B445-87A9-5FD9734BBBBB}"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5043542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041" name="Picture 17" descr="j03059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0"/>
            <a:ext cx="266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0" y="228600"/>
            <a:ext cx="617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524000"/>
            <a:ext cx="6172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001000" y="6019800"/>
            <a:ext cx="68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2000"/>
            </a:lvl1pPr>
          </a:lstStyle>
          <a:p>
            <a:fld id="{DC49A1C0-7391-344A-A308-740FA7F0E5D8}" type="slidenum">
              <a:rPr lang="en-US"/>
              <a:pPr/>
              <a:t>‹#›</a:t>
            </a:fld>
            <a:endParaRPr lang="en-US"/>
          </a:p>
        </p:txBody>
      </p:sp>
      <p:sp>
        <p:nvSpPr>
          <p:cNvPr id="1033"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4"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ea typeface="ＭＳ Ｐゴシック" charset="0"/>
        </a:defRPr>
      </a:lvl2pPr>
      <a:lvl3pPr algn="ctr" rtl="0" fontAlgn="base">
        <a:spcBef>
          <a:spcPct val="0"/>
        </a:spcBef>
        <a:spcAft>
          <a:spcPct val="0"/>
        </a:spcAft>
        <a:defRPr sz="4400">
          <a:solidFill>
            <a:schemeClr val="tx1"/>
          </a:solidFill>
          <a:latin typeface="Arial" charset="0"/>
          <a:ea typeface="ＭＳ Ｐゴシック" charset="0"/>
        </a:defRPr>
      </a:lvl3pPr>
      <a:lvl4pPr algn="ctr" rtl="0" fontAlgn="base">
        <a:spcBef>
          <a:spcPct val="0"/>
        </a:spcBef>
        <a:spcAft>
          <a:spcPct val="0"/>
        </a:spcAft>
        <a:defRPr sz="4400">
          <a:solidFill>
            <a:schemeClr val="tx1"/>
          </a:solidFill>
          <a:latin typeface="Arial" charset="0"/>
          <a:ea typeface="ＭＳ Ｐゴシック" charset="0"/>
        </a:defRPr>
      </a:lvl4pPr>
      <a:lvl5pPr algn="ctr" rtl="0" fontAlgn="base">
        <a:spcBef>
          <a:spcPct val="0"/>
        </a:spcBef>
        <a:spcAft>
          <a:spcPct val="0"/>
        </a:spcAft>
        <a:defRPr sz="4400">
          <a:solidFill>
            <a:schemeClr val="tx1"/>
          </a:solidFill>
          <a:latin typeface="Arial" charset="0"/>
          <a:ea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1.mp4"/><Relationship Id="rId2" Type="http://schemas.openxmlformats.org/officeDocument/2006/relationships/video" Target="../media/media1.mp4"/></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53000" y="2925"/>
            <a:ext cx="4495800" cy="4114800"/>
          </a:xfrm>
        </p:spPr>
        <p:txBody>
          <a:bodyPr/>
          <a:lstStyle/>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Text Analysis</a:t>
            </a:r>
            <a:b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By: Bryce Panter</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51" name="Rectangle 3"/>
          <p:cNvSpPr>
            <a:spLocks noGrp="1" noChangeArrowheads="1"/>
          </p:cNvSpPr>
          <p:nvPr>
            <p:ph type="subTitle" idx="1"/>
          </p:nvPr>
        </p:nvSpPr>
        <p:spPr/>
        <p:txBody>
          <a:bodyPr/>
          <a:lstStyle/>
          <a:p>
            <a:endParaRPr lang="en-US"/>
          </a:p>
        </p:txBody>
      </p:sp>
      <p:pic>
        <p:nvPicPr>
          <p:cNvPr id="2" name="Picture 1" descr="remember-pearl-harb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292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Works Cited</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lstStyle/>
          <a:p>
            <a:r>
              <a:rPr lang="en-US" sz="1800" dirty="0">
                <a:solidFill>
                  <a:srgbClr val="FFFFFF"/>
                </a:solidFill>
              </a:rPr>
              <a:t>Grant-Davie, Keith. "Rhetorical Situations and Their  </a:t>
            </a:r>
            <a:r>
              <a:rPr lang="en-US" sz="1800" dirty="0" smtClean="0">
                <a:solidFill>
                  <a:srgbClr val="FFFFFF"/>
                </a:solidFill>
              </a:rPr>
              <a:t> 	Constituents</a:t>
            </a:r>
            <a:r>
              <a:rPr lang="en-US" sz="1800" dirty="0">
                <a:solidFill>
                  <a:srgbClr val="FFFFFF"/>
                </a:solidFill>
              </a:rPr>
              <a:t>." </a:t>
            </a:r>
            <a:r>
              <a:rPr lang="en-US" sz="1800" i="1" dirty="0">
                <a:solidFill>
                  <a:srgbClr val="FFFFFF"/>
                </a:solidFill>
              </a:rPr>
              <a:t>Rhetoric Review</a:t>
            </a:r>
            <a:r>
              <a:rPr lang="en-US" sz="1800" dirty="0">
                <a:solidFill>
                  <a:srgbClr val="FFFFFF"/>
                </a:solidFill>
              </a:rPr>
              <a:t>. (1997): 264-79. </a:t>
            </a:r>
            <a:r>
              <a:rPr lang="en-US" sz="1800" dirty="0" smtClean="0">
                <a:solidFill>
                  <a:srgbClr val="FFFFFF"/>
                </a:solidFill>
              </a:rPr>
              <a:t>	Print.</a:t>
            </a:r>
          </a:p>
          <a:p>
            <a:r>
              <a:rPr lang="en-US" sz="1800" dirty="0">
                <a:solidFill>
                  <a:srgbClr val="FFFFFF"/>
                </a:solidFill>
                <a:latin typeface="+mn-lt"/>
                <a:ea typeface="+mn-ea"/>
                <a:cs typeface="+mn-cs"/>
              </a:rPr>
              <a:t>Carroll, Laura. "Backpacks vs. Briefcases: Steps toward </a:t>
            </a:r>
            <a:r>
              <a:rPr lang="en-US" sz="1800" dirty="0" smtClean="0">
                <a:solidFill>
                  <a:srgbClr val="FFFFFF"/>
                </a:solidFill>
                <a:latin typeface="+mn-lt"/>
                <a:ea typeface="+mn-ea"/>
                <a:cs typeface="+mn-cs"/>
              </a:rPr>
              <a:t>	Rhetorical </a:t>
            </a:r>
            <a:r>
              <a:rPr lang="en-US" sz="1800" dirty="0">
                <a:solidFill>
                  <a:srgbClr val="FFFFFF"/>
                </a:solidFill>
                <a:latin typeface="+mn-lt"/>
                <a:ea typeface="+mn-ea"/>
                <a:cs typeface="+mn-cs"/>
              </a:rPr>
              <a:t>Analysis." </a:t>
            </a:r>
            <a:r>
              <a:rPr lang="en-US" sz="1800" i="1" dirty="0">
                <a:solidFill>
                  <a:srgbClr val="FFFFFF"/>
                </a:solidFill>
                <a:latin typeface="+mn-lt"/>
                <a:ea typeface="+mn-ea"/>
                <a:cs typeface="+mn-cs"/>
              </a:rPr>
              <a:t>Parlor Press</a:t>
            </a:r>
            <a:r>
              <a:rPr lang="en-US" sz="1800" dirty="0">
                <a:solidFill>
                  <a:srgbClr val="FFFFFF"/>
                </a:solidFill>
                <a:latin typeface="+mn-lt"/>
                <a:ea typeface="+mn-ea"/>
                <a:cs typeface="+mn-cs"/>
              </a:rPr>
              <a:t>. (2010): n. </a:t>
            </a:r>
            <a:r>
              <a:rPr lang="en-US" sz="1800" dirty="0" smtClean="0">
                <a:solidFill>
                  <a:srgbClr val="FFFFFF"/>
                </a:solidFill>
                <a:latin typeface="+mn-lt"/>
                <a:ea typeface="+mn-ea"/>
                <a:cs typeface="+mn-cs"/>
              </a:rPr>
              <a:t>	page</a:t>
            </a:r>
            <a:r>
              <a:rPr lang="en-US" sz="1800" dirty="0">
                <a:solidFill>
                  <a:srgbClr val="FFFFFF"/>
                </a:solidFill>
                <a:latin typeface="+mn-lt"/>
                <a:ea typeface="+mn-ea"/>
                <a:cs typeface="+mn-cs"/>
              </a:rPr>
              <a:t>. Print</a:t>
            </a:r>
            <a:r>
              <a:rPr lang="en-US" sz="1800" dirty="0" smtClean="0">
                <a:solidFill>
                  <a:srgbClr val="FFFFFF"/>
                </a:solidFill>
                <a:latin typeface="+mn-lt"/>
                <a:ea typeface="+mn-ea"/>
                <a:cs typeface="+mn-cs"/>
              </a:rPr>
              <a:t>.</a:t>
            </a:r>
          </a:p>
          <a:p>
            <a:r>
              <a:rPr lang="en-US" sz="1800" dirty="0">
                <a:solidFill>
                  <a:srgbClr val="FFFFFF"/>
                </a:solidFill>
                <a:latin typeface="+mn-lt"/>
                <a:ea typeface="+mn-ea"/>
                <a:cs typeface="+mn-cs"/>
              </a:rPr>
              <a:t>Haas, Christina, and Linda Flower. "Rhetorical Reading </a:t>
            </a:r>
            <a:r>
              <a:rPr lang="en-US" sz="1800" dirty="0" smtClean="0">
                <a:solidFill>
                  <a:srgbClr val="FFFFFF"/>
                </a:solidFill>
                <a:latin typeface="+mn-lt"/>
                <a:ea typeface="+mn-ea"/>
                <a:cs typeface="+mn-cs"/>
              </a:rPr>
              <a:t>	Strategies </a:t>
            </a:r>
            <a:r>
              <a:rPr lang="en-US" sz="1800" dirty="0">
                <a:solidFill>
                  <a:srgbClr val="FFFFFF"/>
                </a:solidFill>
                <a:latin typeface="+mn-lt"/>
                <a:ea typeface="+mn-ea"/>
                <a:cs typeface="+mn-cs"/>
              </a:rPr>
              <a:t>and the Construction of Meaning." </a:t>
            </a:r>
            <a:r>
              <a:rPr lang="en-US" sz="1800" dirty="0" smtClean="0">
                <a:solidFill>
                  <a:srgbClr val="FFFFFF"/>
                </a:solidFill>
                <a:latin typeface="+mn-lt"/>
                <a:ea typeface="+mn-ea"/>
                <a:cs typeface="+mn-cs"/>
              </a:rPr>
              <a:t>	</a:t>
            </a:r>
            <a:r>
              <a:rPr lang="en-US" sz="1800" i="1" dirty="0" smtClean="0">
                <a:solidFill>
                  <a:srgbClr val="FFFFFF"/>
                </a:solidFill>
                <a:latin typeface="+mn-lt"/>
                <a:ea typeface="+mn-ea"/>
                <a:cs typeface="+mn-cs"/>
              </a:rPr>
              <a:t>College </a:t>
            </a:r>
            <a:r>
              <a:rPr lang="en-US" sz="1800" i="1" dirty="0">
                <a:solidFill>
                  <a:srgbClr val="FFFFFF"/>
                </a:solidFill>
                <a:latin typeface="+mn-lt"/>
                <a:ea typeface="+mn-ea"/>
                <a:cs typeface="+mn-cs"/>
              </a:rPr>
              <a:t>Composition and Communication</a:t>
            </a:r>
            <a:r>
              <a:rPr lang="en-US" sz="1800" dirty="0">
                <a:solidFill>
                  <a:srgbClr val="FFFFFF"/>
                </a:solidFill>
                <a:latin typeface="+mn-lt"/>
                <a:ea typeface="+mn-ea"/>
                <a:cs typeface="+mn-cs"/>
              </a:rPr>
              <a:t>. (1988): </a:t>
            </a:r>
            <a:r>
              <a:rPr lang="en-US" sz="1800" dirty="0" smtClean="0">
                <a:solidFill>
                  <a:srgbClr val="FFFFFF"/>
                </a:solidFill>
                <a:latin typeface="+mn-lt"/>
                <a:ea typeface="+mn-ea"/>
                <a:cs typeface="+mn-cs"/>
              </a:rPr>
              <a:t>	167</a:t>
            </a:r>
            <a:r>
              <a:rPr lang="en-US" sz="1800" dirty="0">
                <a:solidFill>
                  <a:srgbClr val="FFFFFF"/>
                </a:solidFill>
                <a:latin typeface="+mn-lt"/>
                <a:ea typeface="+mn-ea"/>
                <a:cs typeface="+mn-cs"/>
              </a:rPr>
              <a:t>-83. Print</a:t>
            </a:r>
            <a:r>
              <a:rPr lang="en-US" sz="1800" dirty="0" smtClean="0">
                <a:solidFill>
                  <a:srgbClr val="FFFFFF"/>
                </a:solidFill>
                <a:latin typeface="+mn-lt"/>
                <a:ea typeface="+mn-ea"/>
                <a:cs typeface="+mn-cs"/>
              </a:rPr>
              <a:t>.</a:t>
            </a:r>
          </a:p>
          <a:p>
            <a:r>
              <a:rPr lang="en-US" sz="1800" dirty="0">
                <a:solidFill>
                  <a:srgbClr val="FFFFFF"/>
                </a:solidFill>
                <a:latin typeface="+mn-lt"/>
                <a:ea typeface="+mn-ea"/>
                <a:cs typeface="+mn-cs"/>
              </a:rPr>
              <a:t>"Attack on Pearl Harbor." </a:t>
            </a:r>
            <a:r>
              <a:rPr lang="en-US" sz="1800" i="1" dirty="0">
                <a:solidFill>
                  <a:srgbClr val="FFFFFF"/>
                </a:solidFill>
                <a:latin typeface="+mn-lt"/>
                <a:ea typeface="+mn-ea"/>
                <a:cs typeface="+mn-cs"/>
              </a:rPr>
              <a:t>Pearl Harbor</a:t>
            </a:r>
            <a:r>
              <a:rPr lang="en-US" sz="1800" dirty="0">
                <a:solidFill>
                  <a:srgbClr val="FFFFFF"/>
                </a:solidFill>
                <a:latin typeface="+mn-lt"/>
                <a:ea typeface="+mn-ea"/>
                <a:cs typeface="+mn-cs"/>
              </a:rPr>
              <a:t>. </a:t>
            </a:r>
            <a:r>
              <a:rPr lang="en-US" sz="1800" dirty="0" err="1">
                <a:solidFill>
                  <a:srgbClr val="FFFFFF"/>
                </a:solidFill>
                <a:latin typeface="+mn-lt"/>
                <a:ea typeface="+mn-ea"/>
                <a:cs typeface="+mn-cs"/>
              </a:rPr>
              <a:t>N.p</a:t>
            </a:r>
            <a:r>
              <a:rPr lang="en-US" sz="1800" dirty="0">
                <a:solidFill>
                  <a:srgbClr val="FFFFFF"/>
                </a:solidFill>
                <a:latin typeface="+mn-lt"/>
                <a:ea typeface="+mn-ea"/>
                <a:cs typeface="+mn-cs"/>
              </a:rPr>
              <a:t>.. Web. 23 </a:t>
            </a:r>
            <a:r>
              <a:rPr lang="en-US" sz="1800" dirty="0" smtClean="0">
                <a:solidFill>
                  <a:srgbClr val="FFFFFF"/>
                </a:solidFill>
                <a:latin typeface="+mn-lt"/>
                <a:ea typeface="+mn-ea"/>
                <a:cs typeface="+mn-cs"/>
              </a:rPr>
              <a:t>	Jan </a:t>
            </a:r>
            <a:r>
              <a:rPr lang="en-US" sz="1800" dirty="0">
                <a:solidFill>
                  <a:srgbClr val="FFFFFF"/>
                </a:solidFill>
                <a:latin typeface="+mn-lt"/>
                <a:ea typeface="+mn-ea"/>
                <a:cs typeface="+mn-cs"/>
              </a:rPr>
              <a:t>2013. &lt;http://</a:t>
            </a:r>
            <a:r>
              <a:rPr lang="en-US" sz="1800" dirty="0" err="1">
                <a:solidFill>
                  <a:srgbClr val="FFFFFF"/>
                </a:solidFill>
                <a:latin typeface="+mn-lt"/>
                <a:ea typeface="+mn-ea"/>
                <a:cs typeface="+mn-cs"/>
              </a:rPr>
              <a:t>www.pearlharbor.org</a:t>
            </a:r>
            <a:r>
              <a:rPr lang="en-US" sz="1800" dirty="0">
                <a:solidFill>
                  <a:srgbClr val="FFFFFF"/>
                </a:solidFill>
              </a:rPr>
              <a:t>/&gt;.</a:t>
            </a:r>
          </a:p>
        </p:txBody>
      </p:sp>
      <p:sp>
        <p:nvSpPr>
          <p:cNvPr id="4" name="Slide Number Placeholder 3"/>
          <p:cNvSpPr>
            <a:spLocks noGrp="1"/>
          </p:cNvSpPr>
          <p:nvPr>
            <p:ph type="sldNum" sz="quarter" idx="10"/>
          </p:nvPr>
        </p:nvSpPr>
        <p:spPr/>
        <p:txBody>
          <a:bodyPr/>
          <a:lstStyle/>
          <a:p>
            <a:fld id="{E812747D-162D-274E-9B56-C2BEE0B496FD}" type="slidenum">
              <a:rPr lang="en-US" smtClean="0"/>
              <a:pPr/>
              <a:t>10</a:t>
            </a:fld>
            <a:endParaRPr lang="en-US"/>
          </a:p>
        </p:txBody>
      </p:sp>
    </p:spTree>
    <p:extLst>
      <p:ext uri="{BB962C8B-B14F-4D97-AF65-F5344CB8AC3E}">
        <p14:creationId xmlns:p14="http://schemas.microsoft.com/office/powerpoint/2010/main" val="38436823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Context</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lstStyle/>
          <a:p>
            <a:r>
              <a:rPr lang="en-US" sz="2000" dirty="0" smtClean="0"/>
              <a:t>Pearl Harbor before the 9/11 terrorist attack in 2001 was the largest loss of American lives from an external threat on American soil, with a death toll of over 3500 in a 2 hour assault (Pearl Harbor).</a:t>
            </a:r>
          </a:p>
          <a:p>
            <a:r>
              <a:rPr lang="en-US" sz="2000" dirty="0" smtClean="0"/>
              <a:t>After the attack the entire country became motivated for war against the axis powers.</a:t>
            </a:r>
          </a:p>
          <a:p>
            <a:r>
              <a:rPr lang="en-US" sz="2000" dirty="0" smtClean="0"/>
              <a:t>However after a couple years of fighting America’s moral inevitably faltered as it does in most wars, for example the Vietnam war. </a:t>
            </a:r>
          </a:p>
          <a:p>
            <a:r>
              <a:rPr lang="en-US" sz="2000" dirty="0" smtClean="0"/>
              <a:t>Consequently posters like these were mass produced to increase moral and keep the war effort running.</a:t>
            </a:r>
          </a:p>
        </p:txBody>
      </p:sp>
      <p:sp>
        <p:nvSpPr>
          <p:cNvPr id="4" name="Slide Number Placeholder 3"/>
          <p:cNvSpPr>
            <a:spLocks noGrp="1"/>
          </p:cNvSpPr>
          <p:nvPr>
            <p:ph type="sldNum" sz="quarter" idx="10"/>
          </p:nvPr>
        </p:nvSpPr>
        <p:spPr/>
        <p:txBody>
          <a:bodyPr/>
          <a:lstStyle/>
          <a:p>
            <a:fld id="{E812747D-162D-274E-9B56-C2BEE0B496FD}" type="slidenum">
              <a:rPr lang="en-US" smtClean="0"/>
              <a:pPr/>
              <a:t>2</a:t>
            </a:fld>
            <a:endParaRPr lang="en-US"/>
          </a:p>
        </p:txBody>
      </p:sp>
    </p:spTree>
    <p:extLst>
      <p:ext uri="{BB962C8B-B14F-4D97-AF65-F5344CB8AC3E}">
        <p14:creationId xmlns:p14="http://schemas.microsoft.com/office/powerpoint/2010/main" val="420187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E812747D-162D-274E-9B56-C2BEE0B496FD}" type="slidenum">
              <a:rPr lang="en-US" smtClean="0"/>
              <a:pPr/>
              <a:t>3</a:t>
            </a:fld>
            <a:endParaRPr lang="en-US"/>
          </a:p>
        </p:txBody>
      </p:sp>
      <p:pic>
        <p:nvPicPr>
          <p:cNvPr id="6" name="pearl harbor presentation video.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7999"/>
          </a:xfrm>
        </p:spPr>
      </p:pic>
    </p:spTree>
    <p:extLst>
      <p:ext uri="{BB962C8B-B14F-4D97-AF65-F5344CB8AC3E}">
        <p14:creationId xmlns:p14="http://schemas.microsoft.com/office/powerpoint/2010/main" val="249060074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D95E86-0E2B-2C4D-BA93-58D6B3FFE078}" type="slidenum">
              <a:rPr lang="en-US"/>
              <a:pPr/>
              <a:t>4</a:t>
            </a:fld>
            <a:endParaRPr lang="en-US"/>
          </a:p>
        </p:txBody>
      </p:sp>
      <p:sp>
        <p:nvSpPr>
          <p:cNvPr id="4098" name="Rectangle 2"/>
          <p:cNvSpPr>
            <a:spLocks noGrp="1" noChangeArrowheads="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Exigence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099" name="Rectangle 3"/>
          <p:cNvSpPr>
            <a:spLocks noGrp="1" noChangeArrowheads="1"/>
          </p:cNvSpPr>
          <p:nvPr>
            <p:ph type="body" idx="1"/>
          </p:nvPr>
        </p:nvSpPr>
        <p:spPr/>
        <p:txBody>
          <a:bodyPr/>
          <a:lstStyle/>
          <a:p>
            <a:r>
              <a:rPr lang="en-US" sz="1800" dirty="0" smtClean="0"/>
              <a:t>Bitzer defines exigence as “an imperfection marked by urgency; it is a defect, an obstacle, something waiting to be done, a thing which is other than it should be” (Grant-Davie).</a:t>
            </a:r>
          </a:p>
          <a:p>
            <a:r>
              <a:rPr lang="en-US" sz="1800" dirty="0" smtClean="0"/>
              <a:t>In the text I have selected the general exigence was World War II, specifically the war in the pacific ocean with Japan.</a:t>
            </a:r>
          </a:p>
          <a:p>
            <a:r>
              <a:rPr lang="en-US" sz="1800" dirty="0" smtClean="0"/>
              <a:t>There were also multiple specific exigency's at the time pertaining to the war effort, that this poster addresses: </a:t>
            </a:r>
          </a:p>
          <a:p>
            <a:r>
              <a:rPr lang="en-US" sz="1800" dirty="0" smtClean="0"/>
              <a:t>A need for soldiers- this is represented by “FIGHT”.</a:t>
            </a:r>
          </a:p>
          <a:p>
            <a:r>
              <a:rPr lang="en-US" sz="1800" dirty="0" smtClean="0"/>
              <a:t>A need for industrial workers to build the weapons and equipment for war- represented by “WORK”.</a:t>
            </a:r>
          </a:p>
          <a:p>
            <a:r>
              <a:rPr lang="en-US" sz="1800" dirty="0" smtClean="0"/>
              <a:t>But most importantly, a need to increase American moral. –represented by “Remember Pearl Harbor”.</a:t>
            </a:r>
          </a:p>
          <a:p>
            <a:endParaRPr lang="en-US" sz="1800" dirty="0" smtClean="0"/>
          </a:p>
          <a:p>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Purpose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lstStyle/>
          <a:p>
            <a:r>
              <a:rPr lang="en-US" sz="2800" dirty="0" smtClean="0"/>
              <a:t>The purpose of this text is to:</a:t>
            </a:r>
          </a:p>
          <a:p>
            <a:r>
              <a:rPr lang="en-US" sz="2800" dirty="0" smtClean="0"/>
              <a:t>Motivate men to enlist in the armed forces.</a:t>
            </a:r>
          </a:p>
          <a:p>
            <a:r>
              <a:rPr lang="en-US" sz="2800" dirty="0" smtClean="0"/>
              <a:t>Promote a strong work ethic for civilians producing weapons and equipment.</a:t>
            </a:r>
          </a:p>
          <a:p>
            <a:r>
              <a:rPr lang="en-US" sz="2800" dirty="0" smtClean="0"/>
              <a:t>Increase moral among soldiers and civilians to continue the war.</a:t>
            </a:r>
            <a:endParaRPr lang="en-US" sz="2800" dirty="0"/>
          </a:p>
        </p:txBody>
      </p:sp>
      <p:sp>
        <p:nvSpPr>
          <p:cNvPr id="4" name="Slide Number Placeholder 3"/>
          <p:cNvSpPr>
            <a:spLocks noGrp="1"/>
          </p:cNvSpPr>
          <p:nvPr>
            <p:ph type="sldNum" sz="quarter" idx="10"/>
          </p:nvPr>
        </p:nvSpPr>
        <p:spPr/>
        <p:txBody>
          <a:bodyPr/>
          <a:lstStyle/>
          <a:p>
            <a:fld id="{E812747D-162D-274E-9B56-C2BEE0B496FD}" type="slidenum">
              <a:rPr lang="en-US" smtClean="0"/>
              <a:pPr/>
              <a:t>5</a:t>
            </a:fld>
            <a:endParaRPr lang="en-US"/>
          </a:p>
        </p:txBody>
      </p:sp>
    </p:spTree>
    <p:extLst>
      <p:ext uri="{BB962C8B-B14F-4D97-AF65-F5344CB8AC3E}">
        <p14:creationId xmlns:p14="http://schemas.microsoft.com/office/powerpoint/2010/main" val="284108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Appeal Strategy: Pathos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lstStyle/>
          <a:p>
            <a:r>
              <a:rPr lang="en-US" sz="1500" dirty="0" smtClean="0"/>
              <a:t>“Few of us are persuaded only with our mind, though. Even if we intellectually agree with something, it is difficult to get us to act unless we are also persuaded in our heart. This kind of appeal to emotion is called pathos” (Carroll).</a:t>
            </a:r>
          </a:p>
          <a:p>
            <a:r>
              <a:rPr lang="en-US" sz="1500" dirty="0" smtClean="0"/>
              <a:t>This quote is very true, and it is applicable to this text because the tragedy of pearl harbor was still fresh in the minds of Americans everywhere.</a:t>
            </a:r>
          </a:p>
          <a:p>
            <a:r>
              <a:rPr lang="en-US" sz="1500" dirty="0" smtClean="0"/>
              <a:t>Consequently the rhetor uses the burning image of pearl harbor and the words “Remember Pearl Harbor” to directly appeal to the audiences emotions. The Rhetor also capitalizes “WORK,FIGHT and SACRIFICE” to emphasize what is needed for victory and further appeal to the audiences emotion. </a:t>
            </a:r>
          </a:p>
          <a:p>
            <a:r>
              <a:rPr lang="en-US" sz="1500" dirty="0" smtClean="0"/>
              <a:t>Upon seeing this poster the audience would feel anger, sadness, and contempt for the Japanese.</a:t>
            </a:r>
          </a:p>
          <a:p>
            <a:r>
              <a:rPr lang="en-US" sz="1500" dirty="0" smtClean="0"/>
              <a:t>The color red is used in the text for the purpose of invoking anger.</a:t>
            </a:r>
          </a:p>
          <a:p>
            <a:r>
              <a:rPr lang="en-US" sz="1500" dirty="0" smtClean="0"/>
              <a:t>This anger could then be channeled into a drive for revenge and an increase in moral for the war effort.</a:t>
            </a:r>
          </a:p>
          <a:p>
            <a:r>
              <a:rPr lang="en-US" sz="1500" dirty="0" smtClean="0"/>
              <a:t>Of course this raises the question: Who is the rhetor?, and who is the audience?</a:t>
            </a:r>
          </a:p>
          <a:p>
            <a:endParaRPr lang="en-US" sz="1500" dirty="0" smtClean="0"/>
          </a:p>
          <a:p>
            <a:endParaRPr lang="en-US" sz="1600" dirty="0"/>
          </a:p>
        </p:txBody>
      </p:sp>
      <p:sp>
        <p:nvSpPr>
          <p:cNvPr id="4" name="Slide Number Placeholder 3"/>
          <p:cNvSpPr>
            <a:spLocks noGrp="1"/>
          </p:cNvSpPr>
          <p:nvPr>
            <p:ph type="sldNum" sz="quarter" idx="10"/>
          </p:nvPr>
        </p:nvSpPr>
        <p:spPr/>
        <p:txBody>
          <a:bodyPr/>
          <a:lstStyle/>
          <a:p>
            <a:fld id="{E812747D-162D-274E-9B56-C2BEE0B496FD}" type="slidenum">
              <a:rPr lang="en-US" smtClean="0"/>
              <a:pPr/>
              <a:t>6</a:t>
            </a:fld>
            <a:endParaRPr lang="en-US"/>
          </a:p>
        </p:txBody>
      </p:sp>
    </p:spTree>
    <p:extLst>
      <p:ext uri="{BB962C8B-B14F-4D97-AF65-F5344CB8AC3E}">
        <p14:creationId xmlns:p14="http://schemas.microsoft.com/office/powerpoint/2010/main" val="35579945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Rhetor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lstStyle/>
          <a:p>
            <a:r>
              <a:rPr lang="en-US" dirty="0" smtClean="0"/>
              <a:t>The rhetor of this text is the war department of the United States government.</a:t>
            </a:r>
            <a:endParaRPr lang="en-US" dirty="0"/>
          </a:p>
        </p:txBody>
      </p:sp>
      <p:sp>
        <p:nvSpPr>
          <p:cNvPr id="4" name="Slide Number Placeholder 3"/>
          <p:cNvSpPr>
            <a:spLocks noGrp="1"/>
          </p:cNvSpPr>
          <p:nvPr>
            <p:ph type="sldNum" sz="quarter" idx="10"/>
          </p:nvPr>
        </p:nvSpPr>
        <p:spPr/>
        <p:txBody>
          <a:bodyPr/>
          <a:lstStyle/>
          <a:p>
            <a:fld id="{E812747D-162D-274E-9B56-C2BEE0B496FD}" type="slidenum">
              <a:rPr lang="en-US" smtClean="0"/>
              <a:pPr/>
              <a:t>7</a:t>
            </a:fld>
            <a:endParaRPr lang="en-US"/>
          </a:p>
        </p:txBody>
      </p:sp>
      <p:pic>
        <p:nvPicPr>
          <p:cNvPr id="5" name="Picture 4" descr="Image4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048000"/>
            <a:ext cx="3657600" cy="3657600"/>
          </a:xfrm>
          <a:prstGeom prst="rect">
            <a:avLst/>
          </a:prstGeom>
        </p:spPr>
      </p:pic>
    </p:spTree>
    <p:extLst>
      <p:ext uri="{BB962C8B-B14F-4D97-AF65-F5344CB8AC3E}">
        <p14:creationId xmlns:p14="http://schemas.microsoft.com/office/powerpoint/2010/main" val="3994460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Audience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lstStyle/>
          <a:p>
            <a:r>
              <a:rPr lang="en-US" sz="1400" dirty="0" smtClean="0">
                <a:solidFill>
                  <a:srgbClr val="FFFFFF"/>
                </a:solidFill>
              </a:rPr>
              <a:t>Haas and Flowers convey that part of using rhetorical strategies is “trying to account for author’s purpose”(Haas, and Flower).</a:t>
            </a:r>
          </a:p>
          <a:p>
            <a:r>
              <a:rPr lang="en-US" sz="1400" dirty="0" smtClean="0">
                <a:solidFill>
                  <a:srgbClr val="FFFFFF"/>
                </a:solidFill>
              </a:rPr>
              <a:t>If this text is viewed from a rhetorical perspective one can see who the primary and secondary or “unintended” audience is.</a:t>
            </a:r>
          </a:p>
          <a:p>
            <a:r>
              <a:rPr lang="en-US" sz="1400" dirty="0" smtClean="0">
                <a:solidFill>
                  <a:srgbClr val="FFFFFF"/>
                </a:solidFill>
              </a:rPr>
              <a:t>The primary audience should “be able to respond to the exigence”(</a:t>
            </a:r>
            <a:r>
              <a:rPr lang="en-US" sz="1400" dirty="0">
                <a:solidFill>
                  <a:srgbClr val="FFFFFF"/>
                </a:solidFill>
              </a:rPr>
              <a:t>C</a:t>
            </a:r>
            <a:r>
              <a:rPr lang="en-US" sz="1400" dirty="0" smtClean="0">
                <a:solidFill>
                  <a:srgbClr val="FFFFFF"/>
                </a:solidFill>
              </a:rPr>
              <a:t>arroll). </a:t>
            </a:r>
          </a:p>
          <a:p>
            <a:r>
              <a:rPr lang="en-US" sz="1400" dirty="0" smtClean="0">
                <a:solidFill>
                  <a:srgbClr val="FFFFFF"/>
                </a:solidFill>
              </a:rPr>
              <a:t>Therefore all  the American men that were able to fight at the time were the primary audience because they could directly respond to the exigence of the text by serving their country.</a:t>
            </a:r>
          </a:p>
          <a:p>
            <a:r>
              <a:rPr lang="en-US" sz="1400" dirty="0" smtClean="0">
                <a:solidFill>
                  <a:srgbClr val="FFFFFF"/>
                </a:solidFill>
              </a:rPr>
              <a:t>However the secondary audience is implied through the word “Work”. American men who did not wish to fight and women are implied with this word. This is true because factory workers were in high demand at the time; to produce weapons, vehicles and equipment for the men fighting overseas.</a:t>
            </a:r>
          </a:p>
          <a:p>
            <a:r>
              <a:rPr lang="en-US" sz="1400" dirty="0" smtClean="0">
                <a:solidFill>
                  <a:srgbClr val="FFFFFF"/>
                </a:solidFill>
              </a:rPr>
              <a:t>The strategy of Pathos was very effective for influencing Americans in this situation because the emotional wound of Pearl Harbor was fresh and the people responsible had not yet been brought to justice. Therefore the intended and secondary audiences were both successfully influenced because America and its allies won the war.</a:t>
            </a:r>
          </a:p>
          <a:p>
            <a:r>
              <a:rPr lang="en-US" sz="1400" dirty="0" smtClean="0">
                <a:solidFill>
                  <a:srgbClr val="FFFFFF"/>
                </a:solidFill>
              </a:rPr>
              <a:t>The audience is also inevitably influenced by one or multiple constraints.</a:t>
            </a:r>
            <a:endParaRPr lang="en-US" sz="1400" dirty="0">
              <a:solidFill>
                <a:srgbClr val="FFFFFF"/>
              </a:solidFill>
            </a:endParaRPr>
          </a:p>
        </p:txBody>
      </p:sp>
      <p:sp>
        <p:nvSpPr>
          <p:cNvPr id="4" name="Slide Number Placeholder 3"/>
          <p:cNvSpPr>
            <a:spLocks noGrp="1"/>
          </p:cNvSpPr>
          <p:nvPr>
            <p:ph type="sldNum" sz="quarter" idx="10"/>
          </p:nvPr>
        </p:nvSpPr>
        <p:spPr/>
        <p:txBody>
          <a:bodyPr/>
          <a:lstStyle/>
          <a:p>
            <a:fld id="{E812747D-162D-274E-9B56-C2BEE0B496FD}" type="slidenum">
              <a:rPr lang="en-US" smtClean="0"/>
              <a:pPr/>
              <a:t>8</a:t>
            </a:fld>
            <a:endParaRPr lang="en-US"/>
          </a:p>
        </p:txBody>
      </p:sp>
    </p:spTree>
    <p:extLst>
      <p:ext uri="{BB962C8B-B14F-4D97-AF65-F5344CB8AC3E}">
        <p14:creationId xmlns:p14="http://schemas.microsoft.com/office/powerpoint/2010/main" val="195207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Constraints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txBody>
          <a:bodyPr/>
          <a:lstStyle/>
          <a:p>
            <a:r>
              <a:rPr lang="en-US" sz="1500" dirty="0" smtClean="0">
                <a:solidFill>
                  <a:srgbClr val="FFFFFF"/>
                </a:solidFill>
              </a:rPr>
              <a:t>Grant-Davie defines constraints as factors in a situation that can influence the audience to be more or less sympathetic to the discourse they are exposed to (Grant-Davie).</a:t>
            </a:r>
          </a:p>
          <a:p>
            <a:r>
              <a:rPr lang="en-US" sz="1500" dirty="0" smtClean="0">
                <a:solidFill>
                  <a:srgbClr val="FFFFFF"/>
                </a:solidFill>
              </a:rPr>
              <a:t>This means that a constraint can be a positive or negative factor that either works against the message a rhetor is trying to convey, or complements and reinforces the message causing the audience to be successfully influenced by the rhetor.</a:t>
            </a:r>
          </a:p>
          <a:p>
            <a:r>
              <a:rPr lang="en-US" sz="1500" dirty="0" smtClean="0">
                <a:solidFill>
                  <a:srgbClr val="FFFFFF"/>
                </a:solidFill>
              </a:rPr>
              <a:t>In my text, during WWII there were various positive and negative constraints that convinced men to fight, or to remain passive.</a:t>
            </a:r>
          </a:p>
          <a:p>
            <a:r>
              <a:rPr lang="en-US" sz="1500" dirty="0" smtClean="0">
                <a:solidFill>
                  <a:srgbClr val="FFFFFF"/>
                </a:solidFill>
              </a:rPr>
              <a:t>Positive Constraints: Animosity towards the Axis powers (particularly Japan), an increase in patriotism, friends and family joining the armed forces and a need to protect ones home after seeing an attack on American soil.</a:t>
            </a:r>
          </a:p>
          <a:p>
            <a:r>
              <a:rPr lang="en-US" sz="1500" dirty="0" smtClean="0">
                <a:solidFill>
                  <a:srgbClr val="FFFFFF"/>
                </a:solidFill>
              </a:rPr>
              <a:t>Negative Constraints: Death of family and friends overseas, fear of the unknown, families with small children (loss of the bread winner).</a:t>
            </a:r>
          </a:p>
        </p:txBody>
      </p:sp>
      <p:sp>
        <p:nvSpPr>
          <p:cNvPr id="4" name="Slide Number Placeholder 3"/>
          <p:cNvSpPr>
            <a:spLocks noGrp="1"/>
          </p:cNvSpPr>
          <p:nvPr>
            <p:ph type="sldNum" sz="quarter" idx="10"/>
          </p:nvPr>
        </p:nvSpPr>
        <p:spPr/>
        <p:txBody>
          <a:bodyPr/>
          <a:lstStyle/>
          <a:p>
            <a:fld id="{E812747D-162D-274E-9B56-C2BEE0B496FD}" type="slidenum">
              <a:rPr lang="en-US" smtClean="0"/>
              <a:pPr/>
              <a:t>9</a:t>
            </a:fld>
            <a:endParaRPr lang="en-US"/>
          </a:p>
        </p:txBody>
      </p:sp>
    </p:spTree>
    <p:extLst>
      <p:ext uri="{BB962C8B-B14F-4D97-AF65-F5344CB8AC3E}">
        <p14:creationId xmlns:p14="http://schemas.microsoft.com/office/powerpoint/2010/main" val="4087659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1700</TotalTime>
  <Words>927</Words>
  <Application>Microsoft Macintosh PowerPoint</Application>
  <PresentationFormat>On-screen Show (4:3)</PresentationFormat>
  <Paragraphs>56</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Text Analysis  By: Bryce Panter</vt:lpstr>
      <vt:lpstr>The Context</vt:lpstr>
      <vt:lpstr>PowerPoint Presentation</vt:lpstr>
      <vt:lpstr>The Exigence</vt:lpstr>
      <vt:lpstr>The Purpose</vt:lpstr>
      <vt:lpstr>The Appeal Strategy: Pathos</vt:lpstr>
      <vt:lpstr>The Rhetor</vt:lpstr>
      <vt:lpstr>The Audience</vt:lpstr>
      <vt:lpstr>The Constraints</vt:lpstr>
      <vt:lpstr>Works Cited</vt:lpstr>
    </vt:vector>
  </TitlesOfParts>
  <Company>Brainy Betty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 Shastry</dc:creator>
  <cp:lastModifiedBy>Bryce Panter</cp:lastModifiedBy>
  <cp:revision>37</cp:revision>
  <cp:lastPrinted>2013-01-28T04:08:28Z</cp:lastPrinted>
  <dcterms:created xsi:type="dcterms:W3CDTF">2004-04-18T11:04:36Z</dcterms:created>
  <dcterms:modified xsi:type="dcterms:W3CDTF">2013-04-14T21:57:29Z</dcterms:modified>
</cp:coreProperties>
</file>